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72" r:id="rId6"/>
    <p:sldId id="258" r:id="rId7"/>
    <p:sldId id="259" r:id="rId8"/>
    <p:sldId id="263" r:id="rId9"/>
    <p:sldId id="268" r:id="rId10"/>
    <p:sldId id="269" r:id="rId11"/>
    <p:sldId id="270" r:id="rId12"/>
    <p:sldId id="271" r:id="rId13"/>
    <p:sldId id="261" r:id="rId14"/>
    <p:sldId id="26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270" autoAdjust="0"/>
  </p:normalViewPr>
  <p:slideViewPr>
    <p:cSldViewPr snapToGrid="0" showGuides="1">
      <p:cViewPr varScale="1">
        <p:scale>
          <a:sx n="71" d="100"/>
          <a:sy n="71" d="100"/>
        </p:scale>
        <p:origin x="-104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CBAE7-4C18-6844-99B2-53DAA7C7EEE0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CB6A3-102D-9E46-989F-0A2AE9284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results are on the ticker IVV for the S&amp;P </a:t>
            </a:r>
            <a:r>
              <a:rPr lang="en-US" smtClean="0"/>
              <a:t>500 Index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CB6A3-102D-9E46-989F-0A2AE92843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0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Stop Loss help optimize position, especially on the short side, to limit losses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This allows our</a:t>
            </a:r>
            <a:r>
              <a:rPr lang="en-CA" cap="none" baseline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strategy to become profitable</a:t>
            </a:r>
            <a:endParaRPr lang="en-CA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7B4F5-7D11-EE4F-87BE-9E516B6671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8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kanagal/MSE448Projec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MARKET </a:t>
            </a:r>
            <a:r>
              <a:rPr lang="en-CA" dirty="0"/>
              <a:t>MAKING WITH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Kevin Chen, Kapil </a:t>
            </a:r>
            <a:r>
              <a:rPr lang="en-CA" dirty="0" err="1"/>
              <a:t>Kanagal</a:t>
            </a:r>
            <a:r>
              <a:rPr lang="en-CA" dirty="0"/>
              <a:t>, Yu Wu</a:t>
            </a:r>
          </a:p>
        </p:txBody>
      </p:sp>
    </p:spTree>
    <p:extLst>
      <p:ext uri="{BB962C8B-B14F-4D97-AF65-F5344CB8AC3E}">
        <p14:creationId xmlns:p14="http://schemas.microsoft.com/office/powerpoint/2010/main" val="117629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 with linear </a:t>
            </a:r>
            <a:r>
              <a:rPr lang="en-CA" dirty="0" smtClean="0"/>
              <a:t>models - SGD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>
            <a:normAutofit fontScale="92500" lnSpcReduction="10000"/>
          </a:bodyPr>
          <a:lstStyle/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Our Linear Model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Iteratively fits 100 linear models on 4830 data points in our 15-day rolling window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4000 points are training set // All other points are in validation set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SGD Linear Model from </a:t>
            </a:r>
            <a:r>
              <a:rPr lang="en-CA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fit to training data Stochastic Gradient Descent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 = vector of zeroes of size n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= length of training set (4000)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is repeated 500 times to find min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A" cap="non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(w) is objective (log loss) function</a:t>
            </a:r>
          </a:p>
          <a:p>
            <a:pPr lvl="1"/>
            <a:r>
              <a:rPr lang="en-CA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the learning rate (internally optimized)</a:t>
            </a:r>
          </a:p>
        </p:txBody>
      </p:sp>
      <p:pic>
        <p:nvPicPr>
          <p:cNvPr id="3" name="Picture 2" descr="Screen Shot 2017-06-04 at 3.28.01 P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22"/>
          <a:stretch/>
        </p:blipFill>
        <p:spPr>
          <a:xfrm>
            <a:off x="6038060" y="4152953"/>
            <a:ext cx="5150382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7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 with linear </a:t>
            </a:r>
            <a:r>
              <a:rPr lang="en-CA" dirty="0" smtClean="0"/>
              <a:t>models - SGD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559491" cy="3424107"/>
          </a:xfrm>
        </p:spPr>
        <p:txBody>
          <a:bodyPr>
            <a:normAutofit/>
          </a:bodyPr>
          <a:lstStyle/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correct predictions: 38.733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positive predictions: 14.033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neutral predictions: 82.486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negative predictions: 7.183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Overpredicting the number of neutral signals 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missing some correct and many negative signals</a:t>
            </a:r>
            <a:endParaRPr lang="en-CA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 Shot 2017-06-04 at 4.11.26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93" y="2099709"/>
            <a:ext cx="6030705" cy="39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80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Risk </a:t>
            </a:r>
            <a:r>
              <a:rPr lang="en-CA" dirty="0" smtClean="0"/>
              <a:t>management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822836"/>
            <a:ext cx="6404071" cy="4708233"/>
          </a:xfrm>
        </p:spPr>
        <p:txBody>
          <a:bodyPr>
            <a:normAutofit/>
          </a:bodyPr>
          <a:lstStyle/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Adverse Scenarios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inventory 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need to unwind position at end of day and do not want to lose money doing so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Want to predict signals to ensure you are utilizing directionality of market movement in bid-ask posting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endParaRPr lang="en-CA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921" y="1942772"/>
            <a:ext cx="4460258" cy="2022992"/>
          </a:xfrm>
          <a:prstGeom prst="rect">
            <a:avLst/>
          </a:prstGeom>
        </p:spPr>
      </p:pic>
      <p:sp>
        <p:nvSpPr>
          <p:cNvPr id="7" name="Flowchart: Alternate Process 4"/>
          <p:cNvSpPr/>
          <p:nvPr/>
        </p:nvSpPr>
        <p:spPr>
          <a:xfrm>
            <a:off x="852205" y="4335127"/>
            <a:ext cx="5462061" cy="798449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If(short and market price &lt; price we sold asset)</a:t>
            </a:r>
            <a:endParaRPr lang="en-CA" dirty="0"/>
          </a:p>
        </p:txBody>
      </p:sp>
      <p:cxnSp>
        <p:nvCxnSpPr>
          <p:cNvPr id="11" name="Straight Arrow Connector 10"/>
          <p:cNvCxnSpPr>
            <a:stCxn id="7" idx="3"/>
            <a:endCxn id="12" idx="1"/>
          </p:cNvCxnSpPr>
          <p:nvPr/>
        </p:nvCxnSpPr>
        <p:spPr>
          <a:xfrm flipV="1">
            <a:off x="6314266" y="4726280"/>
            <a:ext cx="2628005" cy="807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Flowchart: Predefined Process 113"/>
          <p:cNvSpPr/>
          <p:nvPr/>
        </p:nvSpPr>
        <p:spPr>
          <a:xfrm>
            <a:off x="8942271" y="4402429"/>
            <a:ext cx="1766528" cy="647702"/>
          </a:xfrm>
          <a:prstGeom prst="flowChartPredefined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Buy back asset</a:t>
            </a:r>
            <a:endParaRPr lang="en-CA" dirty="0"/>
          </a:p>
        </p:txBody>
      </p:sp>
      <p:sp>
        <p:nvSpPr>
          <p:cNvPr id="13" name="Flowchart: Alternate Process 4"/>
          <p:cNvSpPr/>
          <p:nvPr/>
        </p:nvSpPr>
        <p:spPr>
          <a:xfrm>
            <a:off x="828968" y="5668994"/>
            <a:ext cx="5520573" cy="664181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Else if(long and market price &gt; price we bought asset)</a:t>
            </a:r>
            <a:endParaRPr lang="en-CA" dirty="0"/>
          </a:p>
        </p:txBody>
      </p:sp>
      <p:cxnSp>
        <p:nvCxnSpPr>
          <p:cNvPr id="14" name="Straight Arrow Connector 13"/>
          <p:cNvCxnSpPr>
            <a:stCxn id="13" idx="3"/>
            <a:endCxn id="17" idx="1"/>
          </p:cNvCxnSpPr>
          <p:nvPr/>
        </p:nvCxnSpPr>
        <p:spPr>
          <a:xfrm flipV="1">
            <a:off x="6349541" y="5976955"/>
            <a:ext cx="2624912" cy="2413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Flowchart: Predefined Process 113"/>
          <p:cNvSpPr/>
          <p:nvPr/>
        </p:nvSpPr>
        <p:spPr>
          <a:xfrm>
            <a:off x="8974453" y="5653104"/>
            <a:ext cx="1731578" cy="647702"/>
          </a:xfrm>
          <a:prstGeom prst="flowChartPredefined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Sell off asset</a:t>
            </a:r>
            <a:endParaRPr lang="en-CA" dirty="0"/>
          </a:p>
        </p:txBody>
      </p:sp>
      <p:cxnSp>
        <p:nvCxnSpPr>
          <p:cNvPr id="20" name="Straight Arrow Connector 19"/>
          <p:cNvCxnSpPr>
            <a:stCxn id="7" idx="2"/>
            <a:endCxn id="13" idx="0"/>
          </p:cNvCxnSpPr>
          <p:nvPr/>
        </p:nvCxnSpPr>
        <p:spPr>
          <a:xfrm>
            <a:off x="3583236" y="5133576"/>
            <a:ext cx="6019" cy="535418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4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accuracy, confusion matrix</a:t>
            </a:r>
          </a:p>
          <a:p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PnL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Sharpe ratio, max draw down, </a:t>
            </a:r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cVaR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?, percentage of trade profitable for strategy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over rates, holding period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Pretty graphs and shit</a:t>
            </a:r>
          </a:p>
          <a:p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0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we learned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710686" cy="3424107"/>
          </a:xfrm>
        </p:spPr>
        <p:txBody>
          <a:bodyPr/>
          <a:lstStyle/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Don’t make losing trades</a:t>
            </a:r>
          </a:p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Don’t always post at best bid/ask</a:t>
            </a:r>
          </a:p>
          <a:p>
            <a:r>
              <a:rPr lang="en-CA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Thesys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unreliable</a:t>
            </a:r>
          </a:p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Trading and making money is HARD WORK!</a:t>
            </a:r>
          </a:p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works on one market (Nikkei) is not always successful on another (NYSE)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35" y="2201169"/>
            <a:ext cx="5805479" cy="34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</a:p>
          <a:p>
            <a:r>
              <a:rPr lang="en-US" dirty="0" smtClean="0"/>
              <a:t>Our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https://github.com/kkanagal/</a:t>
            </a:r>
            <a:r>
              <a:rPr lang="en-US" dirty="0" smtClean="0">
                <a:hlinkClick r:id="rId2"/>
              </a:rPr>
              <a:t>MSE448Project</a:t>
            </a:r>
            <a:endParaRPr lang="en-US" dirty="0" smtClean="0"/>
          </a:p>
          <a:p>
            <a:r>
              <a:rPr lang="en-US" dirty="0" smtClean="0"/>
              <a:t>Have a great Summer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1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88317"/>
            <a:ext cx="10364451" cy="1596177"/>
          </a:xfrm>
        </p:spPr>
        <p:txBody>
          <a:bodyPr/>
          <a:lstStyle/>
          <a:p>
            <a:r>
              <a:rPr lang="en-CA" dirty="0"/>
              <a:t>Market making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577464" cy="3424107"/>
          </a:xfrm>
        </p:spPr>
        <p:txBody>
          <a:bodyPr/>
          <a:lstStyle/>
          <a:p>
            <a:r>
              <a:rPr lang="en-CA" dirty="0"/>
              <a:t>Market Makers provide liquidity in an exchange by quoting both a bid and ask price in a financial instrument</a:t>
            </a:r>
          </a:p>
          <a:p>
            <a:r>
              <a:rPr lang="en-CA" dirty="0"/>
              <a:t>Make profit by taking advantage of the bid-ask spread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36" t="2414" r="8582" b="1319"/>
          <a:stretch/>
        </p:blipFill>
        <p:spPr>
          <a:xfrm>
            <a:off x="6494929" y="2017468"/>
            <a:ext cx="4013947" cy="34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857" y="248102"/>
            <a:ext cx="10364451" cy="1596177"/>
          </a:xfrm>
        </p:spPr>
        <p:txBody>
          <a:bodyPr/>
          <a:lstStyle/>
          <a:p>
            <a:r>
              <a:rPr lang="en-US" dirty="0"/>
              <a:t>Market Making Example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5588983" y="3496771"/>
            <a:ext cx="2534036" cy="67887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Market Maker</a:t>
            </a:r>
          </a:p>
        </p:txBody>
      </p:sp>
      <p:sp>
        <p:nvSpPr>
          <p:cNvPr id="5" name="Flowchart: Alternate Process 4"/>
          <p:cNvSpPr/>
          <p:nvPr/>
        </p:nvSpPr>
        <p:spPr>
          <a:xfrm>
            <a:off x="5640430" y="1847725"/>
            <a:ext cx="2431142" cy="487498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Person 1 (Seller)</a:t>
            </a:r>
          </a:p>
        </p:txBody>
      </p:sp>
      <p:cxnSp>
        <p:nvCxnSpPr>
          <p:cNvPr id="7" name="Straight Arrow Connector 6"/>
          <p:cNvCxnSpPr>
            <a:stCxn id="16" idx="3"/>
            <a:endCxn id="4" idx="0"/>
          </p:cNvCxnSpPr>
          <p:nvPr/>
        </p:nvCxnSpPr>
        <p:spPr>
          <a:xfrm>
            <a:off x="5093197" y="2899866"/>
            <a:ext cx="1762804" cy="596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1"/>
            <a:endCxn id="5" idx="2"/>
          </p:cNvCxnSpPr>
          <p:nvPr/>
        </p:nvCxnSpPr>
        <p:spPr>
          <a:xfrm flipH="1" flipV="1">
            <a:off x="6856001" y="2335223"/>
            <a:ext cx="1885318" cy="56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741319" y="2434515"/>
            <a:ext cx="1762991" cy="9307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$199</a:t>
            </a:r>
          </a:p>
        </p:txBody>
      </p:sp>
      <p:cxnSp>
        <p:nvCxnSpPr>
          <p:cNvPr id="14" name="Straight Arrow Connector 13"/>
          <p:cNvCxnSpPr>
            <a:stCxn id="5" idx="2"/>
            <a:endCxn id="16" idx="3"/>
          </p:cNvCxnSpPr>
          <p:nvPr/>
        </p:nvCxnSpPr>
        <p:spPr>
          <a:xfrm flipH="1">
            <a:off x="5093197" y="2335223"/>
            <a:ext cx="1762804" cy="56464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Predefined Process 113"/>
          <p:cNvSpPr/>
          <p:nvPr/>
        </p:nvSpPr>
        <p:spPr>
          <a:xfrm>
            <a:off x="3243613" y="2576015"/>
            <a:ext cx="1849584" cy="647702"/>
          </a:xfrm>
          <a:prstGeom prst="flowChartPredefined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 iPod</a:t>
            </a:r>
          </a:p>
        </p:txBody>
      </p:sp>
      <p:sp>
        <p:nvSpPr>
          <p:cNvPr id="49" name="Flowchart: Alternate Process 4"/>
          <p:cNvSpPr/>
          <p:nvPr/>
        </p:nvSpPr>
        <p:spPr>
          <a:xfrm>
            <a:off x="5640430" y="5254604"/>
            <a:ext cx="2431142" cy="48749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Person 2 (Buyer)</a:t>
            </a:r>
          </a:p>
        </p:txBody>
      </p:sp>
      <p:cxnSp>
        <p:nvCxnSpPr>
          <p:cNvPr id="50" name="Straight Arrow Connector 49"/>
          <p:cNvCxnSpPr>
            <a:stCxn id="55" idx="1"/>
            <a:endCxn id="49" idx="0"/>
          </p:cNvCxnSpPr>
          <p:nvPr/>
        </p:nvCxnSpPr>
        <p:spPr>
          <a:xfrm flipH="1">
            <a:off x="6856001" y="4749558"/>
            <a:ext cx="1842021" cy="50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341213" y="4275059"/>
            <a:ext cx="1654385" cy="9489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$201</a:t>
            </a:r>
          </a:p>
        </p:txBody>
      </p:sp>
      <p:cxnSp>
        <p:nvCxnSpPr>
          <p:cNvPr id="54" name="Straight Arrow Connector 53"/>
          <p:cNvCxnSpPr>
            <a:stCxn id="4" idx="2"/>
            <a:endCxn id="55" idx="1"/>
          </p:cNvCxnSpPr>
          <p:nvPr/>
        </p:nvCxnSpPr>
        <p:spPr>
          <a:xfrm>
            <a:off x="6856001" y="4175644"/>
            <a:ext cx="1842021" cy="57391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Flowchart: Predefined Process 113"/>
          <p:cNvSpPr/>
          <p:nvPr/>
        </p:nvSpPr>
        <p:spPr>
          <a:xfrm>
            <a:off x="8698022" y="4425707"/>
            <a:ext cx="1849584" cy="647702"/>
          </a:xfrm>
          <a:prstGeom prst="flowChartPredefined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 iPod</a:t>
            </a:r>
          </a:p>
        </p:txBody>
      </p:sp>
      <p:cxnSp>
        <p:nvCxnSpPr>
          <p:cNvPr id="78" name="Straight Arrow Connector 77"/>
          <p:cNvCxnSpPr>
            <a:stCxn id="12" idx="1"/>
            <a:endCxn id="4" idx="0"/>
          </p:cNvCxnSpPr>
          <p:nvPr/>
        </p:nvCxnSpPr>
        <p:spPr>
          <a:xfrm flipH="1">
            <a:off x="6856001" y="2899867"/>
            <a:ext cx="1885318" cy="59690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3"/>
            <a:endCxn id="4" idx="2"/>
          </p:cNvCxnSpPr>
          <p:nvPr/>
        </p:nvCxnSpPr>
        <p:spPr>
          <a:xfrm flipV="1">
            <a:off x="4995598" y="4175644"/>
            <a:ext cx="1860403" cy="5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2" idx="3"/>
            <a:endCxn id="49" idx="0"/>
          </p:cNvCxnSpPr>
          <p:nvPr/>
        </p:nvCxnSpPr>
        <p:spPr>
          <a:xfrm>
            <a:off x="4995598" y="4749558"/>
            <a:ext cx="1860403" cy="5050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4" idx="1"/>
            <a:endCxn id="4" idx="3"/>
          </p:cNvCxnSpPr>
          <p:nvPr/>
        </p:nvCxnSpPr>
        <p:spPr>
          <a:xfrm flipH="1">
            <a:off x="8123019" y="3836208"/>
            <a:ext cx="2634629" cy="0"/>
          </a:xfrm>
          <a:prstGeom prst="straightConnector1">
            <a:avLst/>
          </a:prstGeom>
          <a:ln>
            <a:solidFill>
              <a:srgbClr val="2FA3E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0757648" y="3486767"/>
            <a:ext cx="1244134" cy="698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+$2.00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922909" y="2425367"/>
            <a:ext cx="1654385" cy="948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$201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918857" y="4284207"/>
            <a:ext cx="1662488" cy="930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$199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105647" y="5218356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93694" y="2064870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Ask</a:t>
            </a:r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673522" y="2169121"/>
            <a:ext cx="2988" cy="323390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16200000">
            <a:off x="-273111" y="3688992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7714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20028"/>
            <a:ext cx="10364451" cy="1596177"/>
          </a:xfrm>
        </p:spPr>
        <p:txBody>
          <a:bodyPr/>
          <a:lstStyle/>
          <a:p>
            <a:r>
              <a:rPr lang="en-CA" dirty="0"/>
              <a:t>Strategy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091428"/>
            <a:ext cx="10490826" cy="3424107"/>
          </a:xfrm>
        </p:spPr>
        <p:txBody>
          <a:bodyPr/>
          <a:lstStyle/>
          <a:p>
            <a:r>
              <a:rPr lang="en-CA" dirty="0"/>
              <a:t>Look at market book data and periodically PREDICT evolution of stock price with machine learning model</a:t>
            </a:r>
          </a:p>
          <a:p>
            <a:r>
              <a:rPr lang="en-CA" dirty="0"/>
              <a:t>post bid and ask orders adjusted for this evolution</a:t>
            </a:r>
          </a:p>
          <a:p>
            <a:r>
              <a:rPr lang="en-CA" dirty="0"/>
              <a:t>If only one side only is hit after </a:t>
            </a:r>
            <a:r>
              <a:rPr lang="en-US" dirty="0"/>
              <a:t>a waiting period</a:t>
            </a:r>
            <a:r>
              <a:rPr lang="en-CA" dirty="0"/>
              <a:t>, cancel order and post new adjusted quotes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263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Preamble Strategy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743200"/>
            <a:ext cx="10363826" cy="3047999"/>
          </a:xfrm>
        </p:spPr>
        <p:txBody>
          <a:bodyPr/>
          <a:lstStyle/>
          <a:p>
            <a:r>
              <a:rPr lang="en-US" dirty="0"/>
              <a:t>SVM from historical data</a:t>
            </a:r>
          </a:p>
          <a:p>
            <a:r>
              <a:rPr lang="en-US" dirty="0"/>
              <a:t>Sampling of market book data</a:t>
            </a:r>
          </a:p>
          <a:p>
            <a:r>
              <a:rPr lang="en-US" dirty="0"/>
              <a:t>Stop loss function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38" y="1880627"/>
            <a:ext cx="5406395" cy="37536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1193" y="6299947"/>
            <a:ext cx="90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Deng, Zhu, Wang, </a:t>
            </a:r>
            <a:r>
              <a:rPr lang="en-US" dirty="0" err="1"/>
              <a:t>Xie</a:t>
            </a:r>
            <a:r>
              <a:rPr lang="en-US" dirty="0"/>
              <a:t>; </a:t>
            </a:r>
            <a:r>
              <a:rPr lang="en-US" i="1" dirty="0"/>
              <a:t>An intelligent market making strategy in algorithmic trading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0138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78337"/>
            <a:ext cx="10364451" cy="1596177"/>
          </a:xfrm>
        </p:spPr>
        <p:txBody>
          <a:bodyPr/>
          <a:lstStyle/>
          <a:p>
            <a:r>
              <a:rPr lang="en-CA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4214" y="1892113"/>
            <a:ext cx="6122026" cy="3424107"/>
          </a:xfrm>
        </p:spPr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Market book data containing price and queue size of the first few levels of bids and asks.</a:t>
            </a:r>
          </a:p>
          <a:p>
            <a:r>
              <a:rPr lang="en-CA" dirty="0">
                <a:cs typeface="Times New Roman" panose="02020603050405020304" pitchFamily="18" charset="0"/>
              </a:rPr>
              <a:t>Combined to measure relative size of ask and bid sides over different time periods</a:t>
            </a:r>
          </a:p>
          <a:p>
            <a:r>
              <a:rPr lang="en-CA" dirty="0">
                <a:cs typeface="Times New Roman" panose="02020603050405020304" pitchFamily="18" charset="0"/>
              </a:rPr>
              <a:t>Choice of threshold</a:t>
            </a:r>
          </a:p>
          <a:p>
            <a:r>
              <a:rPr lang="en-CA" dirty="0">
                <a:cs typeface="Times New Roman" panose="02020603050405020304" pitchFamily="18" charset="0"/>
              </a:rPr>
              <a:t>Conservative vs liberal estimates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241" y="1634497"/>
            <a:ext cx="4751532" cy="350392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41193" y="6299947"/>
            <a:ext cx="90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Deng, Zhu, Wang, </a:t>
            </a:r>
            <a:r>
              <a:rPr lang="en-US" dirty="0" err="1"/>
              <a:t>Xie</a:t>
            </a:r>
            <a:r>
              <a:rPr lang="en-US" dirty="0"/>
              <a:t>; </a:t>
            </a:r>
            <a:r>
              <a:rPr lang="en-US" i="1" dirty="0"/>
              <a:t>An intelligent market making strategy in algorithmic trading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3567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on training SVM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 process to fit and validate the model, how good the model is, any patterns in the data, any optimization used</a:t>
            </a:r>
          </a:p>
        </p:txBody>
      </p:sp>
    </p:spTree>
    <p:extLst>
      <p:ext uri="{BB962C8B-B14F-4D97-AF65-F5344CB8AC3E}">
        <p14:creationId xmlns:p14="http://schemas.microsoft.com/office/powerpoint/2010/main" val="27916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Random forest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2669651"/>
            <a:ext cx="5182226" cy="3424107"/>
          </a:xfrm>
        </p:spPr>
        <p:txBody>
          <a:bodyPr/>
          <a:lstStyle/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DECISION TREE 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Average decision trees to obtain random forest with less variance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Cross validation on 20% of the training set</a:t>
            </a:r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4745"/>
            <a:ext cx="5136355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5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Random forest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24811" y="1802187"/>
            <a:ext cx="5136355" cy="3424237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71" y="2882574"/>
            <a:ext cx="4817129" cy="17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61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175</TotalTime>
  <Words>640</Words>
  <Application>Microsoft Macintosh PowerPoint</Application>
  <PresentationFormat>Custom</PresentationFormat>
  <Paragraphs>91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Droplet</vt:lpstr>
      <vt:lpstr>MARKET MAKING WITH MACHINE LEARNING</vt:lpstr>
      <vt:lpstr>Market making Explained</vt:lpstr>
      <vt:lpstr>Market Making Example</vt:lpstr>
      <vt:lpstr>Strategy outline</vt:lpstr>
      <vt:lpstr>Preamble Strategy training</vt:lpstr>
      <vt:lpstr>data</vt:lpstr>
      <vt:lpstr>Predicting with SVM</vt:lpstr>
      <vt:lpstr>Predicting with Random forest</vt:lpstr>
      <vt:lpstr>Predicting with Random forest</vt:lpstr>
      <vt:lpstr>Prediction with linear models - SGD</vt:lpstr>
      <vt:lpstr>Prediction with linear models - SGD</vt:lpstr>
      <vt:lpstr>Risk management</vt:lpstr>
      <vt:lpstr>results</vt:lpstr>
      <vt:lpstr>What we learned</vt:lpstr>
      <vt:lpstr>THANK YOU!!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MAKING WITH MACHINE LEARNING</dc:title>
  <dc:creator>Y wuwu</dc:creator>
  <cp:lastModifiedBy>Kapil Kanagal</cp:lastModifiedBy>
  <cp:revision>27</cp:revision>
  <dcterms:created xsi:type="dcterms:W3CDTF">2017-06-03T20:24:24Z</dcterms:created>
  <dcterms:modified xsi:type="dcterms:W3CDTF">2017-06-06T06:07:44Z</dcterms:modified>
</cp:coreProperties>
</file>